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9" r:id="rId8"/>
    <p:sldId id="268" r:id="rId9"/>
    <p:sldId id="262" r:id="rId10"/>
    <p:sldId id="263" r:id="rId11"/>
    <p:sldId id="264" r:id="rId12"/>
  </p:sldIdLst>
  <p:sldSz cx="12192000" cy="6858000"/>
  <p:notesSz cx="6858000" cy="9144000"/>
  <p:embeddedFontLst>
    <p:embeddedFont>
      <p:font typeface="KoPubWorld돋움체 Bold" panose="020B0600000101010101" charset="-127"/>
      <p:bold r:id="rId13"/>
    </p:embeddedFont>
    <p:embeddedFont>
      <p:font typeface="KoPubWorld돋움체 Light" panose="020B0600000101010101" charset="-127"/>
      <p:regular r:id="rId14"/>
    </p:embeddedFont>
    <p:embeddedFont>
      <p:font typeface="Sandoll 삼립호빵체 TTF Outline" panose="00000500000000000000" pitchFamily="2" charset="-127"/>
      <p:bold r:id="rId15"/>
    </p:embeddedFont>
    <p:embeddedFont>
      <p:font typeface="Swis721 BdOul BT" panose="04020705020B03040203" pitchFamily="82" charset="0"/>
      <p:regular r:id="rId16"/>
    </p:embeddedFont>
    <p:embeddedFont>
      <p:font typeface="교보 손글씨 2019" panose="02020503000000000000" pitchFamily="18" charset="-127"/>
      <p:regular r:id="rId17"/>
    </p:embeddedFont>
    <p:embeddedFont>
      <p:font typeface="닉스곤체 B 2.0" panose="020B0600000101010101" pitchFamily="50" charset="-127"/>
      <p:regular r:id="rId18"/>
    </p:embeddedFont>
    <p:embeddedFont>
      <p:font typeface="닉스곤체 M 2.0" panose="020B0600000101010101" pitchFamily="50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DECF"/>
    <a:srgbClr val="FFFFF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lsioxWZErc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vJIW6jLHbW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1766128" y="2941290"/>
            <a:ext cx="8659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  <a:cs typeface="KoPubWorld돋움체 Light" panose="00000300000000000000" pitchFamily="2" charset="-127"/>
              </a:rPr>
              <a:t>움직임을 감지해 자동으로 열리는 휴지통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498001D-4E66-4CA5-98A9-99B63854C4BA}"/>
              </a:ext>
            </a:extLst>
          </p:cNvPr>
          <p:cNvGrpSpPr/>
          <p:nvPr/>
        </p:nvGrpSpPr>
        <p:grpSpPr>
          <a:xfrm>
            <a:off x="7954325" y="3710731"/>
            <a:ext cx="2471546" cy="323165"/>
            <a:chOff x="2926077" y="2516595"/>
            <a:chExt cx="2471546" cy="32316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44B66E7-8E1B-4C68-8620-D941855A8802}"/>
                </a:ext>
              </a:extLst>
            </p:cNvPr>
            <p:cNvSpPr/>
            <p:nvPr/>
          </p:nvSpPr>
          <p:spPr>
            <a:xfrm>
              <a:off x="2926077" y="2541180"/>
              <a:ext cx="2471546" cy="298580"/>
            </a:xfrm>
            <a:prstGeom prst="roundRect">
              <a:avLst>
                <a:gd name="adj" fmla="val 26025"/>
              </a:avLst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6349D05D-F78A-4261-97DE-E6F70F97297A}"/>
                </a:ext>
              </a:extLst>
            </p:cNvPr>
            <p:cNvSpPr txBox="1"/>
            <p:nvPr/>
          </p:nvSpPr>
          <p:spPr>
            <a:xfrm>
              <a:off x="3014717" y="2516595"/>
              <a:ext cx="238290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500" dirty="0">
                  <a:solidFill>
                    <a:schemeClr val="bg1"/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  <a:cs typeface="KoPubWorld돋움체 Light" panose="00000300000000000000" pitchFamily="2" charset="-127"/>
                </a:rPr>
                <a:t>1112 </a:t>
              </a:r>
              <a:r>
                <a:rPr lang="ko-KR" altLang="en-US" sz="1500" dirty="0">
                  <a:solidFill>
                    <a:schemeClr val="bg1"/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  <a:cs typeface="KoPubWorld돋움체 Light" panose="00000300000000000000" pitchFamily="2" charset="-127"/>
                </a:rPr>
                <a:t>이민석 </a:t>
              </a:r>
              <a:r>
                <a:rPr lang="en-US" altLang="ko-KR" sz="1500" dirty="0">
                  <a:solidFill>
                    <a:schemeClr val="bg1"/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  <a:cs typeface="KoPubWorld돋움체 Light" panose="00000300000000000000" pitchFamily="2" charset="-127"/>
                </a:rPr>
                <a:t>1114 </a:t>
              </a:r>
              <a:r>
                <a:rPr lang="ko-KR" altLang="en-US" sz="1500" dirty="0" err="1">
                  <a:solidFill>
                    <a:schemeClr val="bg1"/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  <a:cs typeface="KoPubWorld돋움체 Light" panose="00000300000000000000" pitchFamily="2" charset="-127"/>
                </a:rPr>
                <a:t>진애란</a:t>
              </a:r>
              <a:endParaRPr lang="ko-KR" altLang="en-US" sz="1500" dirty="0">
                <a:solidFill>
                  <a:schemeClr val="bg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3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5040647" y="3044276"/>
            <a:ext cx="2132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600" dirty="0">
                <a:solidFill>
                  <a:schemeClr val="bg1"/>
                </a:solidFill>
                <a:latin typeface="Swis721 BdOul BT" panose="04020705020B03040203" pitchFamily="82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400" spc="600" dirty="0">
              <a:solidFill>
                <a:schemeClr val="bg1"/>
              </a:solidFill>
              <a:latin typeface="Swis721 BdOul BT" panose="04020705020B03040203" pitchFamily="82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918625" y="3113529"/>
            <a:ext cx="437651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  <a:cs typeface="KoPubWorld돋움체 Light" panose="00000300000000000000" pitchFamily="2" charset="-127"/>
              </a:rPr>
              <a:t>들어주셔서</a:t>
            </a:r>
            <a:r>
              <a:rPr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  <a:cs typeface="KoPubWorld돋움체 Bold" panose="00000800000000000000" pitchFamily="2" charset="-127"/>
              </a:rPr>
              <a:t> 감사합니다</a:t>
            </a:r>
            <a:r>
              <a:rPr lang="en-US" altLang="ko-KR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  <a:cs typeface="KoPubWorld돋움체 Bold" panose="00000800000000000000" pitchFamily="2" charset="-127"/>
              </a:rPr>
              <a:t>.</a:t>
            </a:r>
            <a:endParaRPr lang="ko-KR" altLang="en-US" sz="3500" dirty="0">
              <a:solidFill>
                <a:schemeClr val="tx1">
                  <a:lumMod val="65000"/>
                  <a:lumOff val="35000"/>
                </a:schemeClr>
              </a:solidFill>
              <a:latin typeface="닉스곤체 M 2.0" panose="020B0600000101010101" pitchFamily="50" charset="-127"/>
              <a:ea typeface="닉스곤체 M 2.0" panose="020B0600000101010101" pitchFamily="50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40463" y="220894"/>
            <a:ext cx="2766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Swis721 BdOul BT" panose="04020705020B03040203" pitchFamily="82" charset="0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Swis721 BdOul BT" panose="04020705020B03040203" pitchFamily="82" charset="0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430943" y="2598003"/>
            <a:ext cx="4987071" cy="830997"/>
            <a:chOff x="3403338" y="2598003"/>
            <a:chExt cx="4987071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289036" cy="830997"/>
              <a:chOff x="3403338" y="2598003"/>
              <a:chExt cx="2289036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791094"/>
                <a:ext cx="15103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  <a:cs typeface="KoPubWorld돋움체 Bold" panose="00000800000000000000" pitchFamily="2" charset="-127"/>
                  </a:rPr>
                  <a:t>프로젝트의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교보 손글씨 2019" panose="02020503000000000000" pitchFamily="18" charset="-127"/>
                    <a:ea typeface="교보 손글씨 2019" panose="02020503000000000000" pitchFamily="18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  <a:cs typeface="KoPubWorld돋움체 Bold" panose="00000800000000000000" pitchFamily="2" charset="-127"/>
                  </a:rPr>
                  <a:t>목적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1936375" cy="830997"/>
              <a:chOff x="6454034" y="2598003"/>
              <a:chExt cx="1936375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2720" y="2791094"/>
                <a:ext cx="11576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  <a:cs typeface="KoPubWorld돋움체 Light" panose="00000300000000000000" pitchFamily="2" charset="-127"/>
                  </a:rPr>
                  <a:t>차별화 내용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430943" y="3975509"/>
            <a:ext cx="5121723" cy="830997"/>
            <a:chOff x="3403338" y="2598003"/>
            <a:chExt cx="5121723" cy="83099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2692993" cy="830997"/>
              <a:chOff x="3403338" y="2598003"/>
              <a:chExt cx="2692993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19143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  <a:cs typeface="KoPubWorld돋움체 Light" panose="00000300000000000000" pitchFamily="2" charset="-127"/>
                  </a:rPr>
                  <a:t>프로젝트 설계 내용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  <a:cs typeface="KoPubWorld돋움체 Light" panose="00000300000000000000" pitchFamily="2" charset="-127"/>
                </a:endParaRPr>
              </a:p>
              <a:p>
                <a:r>
                  <a:rPr lang="en-US" altLang="ko-KR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  <a:cs typeface="KoPubWorld돋움체 Light" panose="00000300000000000000" pitchFamily="2" charset="-127"/>
                  </a:rPr>
                  <a:t>(HW, SW 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  <a:cs typeface="KoPubWorld돋움체 Light" panose="00000300000000000000" pitchFamily="2" charset="-127"/>
                  </a:rPr>
                  <a:t>구성 방법</a:t>
                </a:r>
                <a:r>
                  <a:rPr lang="en-US" altLang="ko-KR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  <a:cs typeface="KoPubWorld돋움체 Light" panose="00000300000000000000" pitchFamily="2" charset="-127"/>
                  </a:rPr>
                  <a:t>)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6454034" y="2598003"/>
              <a:ext cx="2071027" cy="830997"/>
              <a:chOff x="6454034" y="2598003"/>
              <a:chExt cx="2071027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12923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  <a:cs typeface="KoPubWorld돋움체 Bold" panose="00000800000000000000" pitchFamily="2" charset="-127"/>
                  </a:rPr>
                  <a:t>알게 된 점 및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  <a:cs typeface="KoPubWorld돋움체 Light" panose="00000300000000000000" pitchFamily="2" charset="-127"/>
                </a:endParaRPr>
              </a:p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닉스곤체 M 2.0" panose="020B0600000101010101" pitchFamily="50" charset="-127"/>
                    <a:ea typeface="닉스곤체 M 2.0" panose="020B0600000101010101" pitchFamily="50" charset="-127"/>
                    <a:cs typeface="KoPubWorld돋움체 Bold" panose="00000800000000000000" pitchFamily="2" charset="-127"/>
                  </a:rPr>
                  <a:t>참고 사이트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닉스곤체 M 2.0" panose="020B0600000101010101" pitchFamily="50" charset="-127"/>
                  <a:ea typeface="닉스곤체 M 2.0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528758" y="188165"/>
            <a:ext cx="3918926" cy="830997"/>
            <a:chOff x="3819245" y="188165"/>
            <a:chExt cx="391892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40881" y="339530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닉스곤체 B 2.0" panose="020B0600000101010101" pitchFamily="50" charset="-127"/>
                  <a:ea typeface="닉스곤체 B 2.0" panose="020B0600000101010101" pitchFamily="50" charset="-127"/>
                  <a:cs typeface="KoPubWorld돋움체 Bold" panose="00000800000000000000" pitchFamily="2" charset="-127"/>
                </a:rPr>
                <a:t>프로젝트의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닉스곤체 B 2.0" panose="020B0600000101010101" pitchFamily="50" charset="-127"/>
                  <a:ea typeface="닉스곤체 B 2.0" panose="020B0600000101010101" pitchFamily="50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닉스곤체 B 2.0" panose="020B0600000101010101" pitchFamily="50" charset="-127"/>
                  <a:ea typeface="닉스곤체 B 2.0" panose="020B0600000101010101" pitchFamily="50" charset="-127"/>
                  <a:cs typeface="KoPubWorld돋움체 Bold" panose="00000800000000000000" pitchFamily="2" charset="-127"/>
                </a:rPr>
                <a:t>목적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168675" y="2245735"/>
            <a:ext cx="2568717" cy="220948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375800" y="2191144"/>
            <a:ext cx="20190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  <a:cs typeface="KoPubWorld돋움체 Light" panose="00000300000000000000" pitchFamily="2" charset="-127"/>
              </a:rPr>
              <a:t>첫번째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F6D6EE-60E7-4C7D-A6E5-DDF46BE3D41D}"/>
              </a:ext>
            </a:extLst>
          </p:cNvPr>
          <p:cNvSpPr/>
          <p:nvPr/>
        </p:nvSpPr>
        <p:spPr>
          <a:xfrm>
            <a:off x="3244399" y="2245735"/>
            <a:ext cx="2568717" cy="220948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5C649B-98E8-43B2-B60C-E016C81BF3B6}"/>
              </a:ext>
            </a:extLst>
          </p:cNvPr>
          <p:cNvSpPr txBox="1"/>
          <p:nvPr/>
        </p:nvSpPr>
        <p:spPr>
          <a:xfrm>
            <a:off x="3519216" y="2199729"/>
            <a:ext cx="20190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  <a:cs typeface="KoPubWorld돋움체 Light" panose="00000300000000000000" pitchFamily="2" charset="-127"/>
              </a:rPr>
              <a:t>두번째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6394525" y="2246339"/>
            <a:ext cx="2568717" cy="220948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6688909" y="2201972"/>
            <a:ext cx="20190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  <a:cs typeface="KoPubWorld돋움체 Light" panose="00000300000000000000" pitchFamily="2" charset="-127"/>
              </a:rPr>
              <a:t>세번째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272359" y="4558441"/>
            <a:ext cx="175583" cy="23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4EE404-C5D9-4540-9A3C-ED78BD02A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02" y="2682264"/>
            <a:ext cx="1745913" cy="17459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12E2FF-2337-400F-961D-D08E138A1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535" y="2649987"/>
            <a:ext cx="1710995" cy="17109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5948A1-8A45-4F1E-AA6A-533A3E41C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45" y="2616365"/>
            <a:ext cx="1745913" cy="17459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9EBCE1-ECCF-46F2-8180-6921D55D05C3}"/>
              </a:ext>
            </a:extLst>
          </p:cNvPr>
          <p:cNvSpPr txBox="1"/>
          <p:nvPr/>
        </p:nvSpPr>
        <p:spPr>
          <a:xfrm>
            <a:off x="2" y="4612265"/>
            <a:ext cx="27373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  <a:cs typeface="KoPubWorld돋움체 Light" panose="00000300000000000000" pitchFamily="2" charset="-127"/>
              </a:rPr>
              <a:t>쓰레기를 손에 가득 들고 있어서 쓰레기통을 손으로 열지 못할 때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닉스곤체 M 2.0" panose="020B0600000101010101" pitchFamily="50" charset="-127"/>
              <a:ea typeface="닉스곤체 M 2.0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9C4A26-517A-493E-9DCE-EA9CF4033461}"/>
              </a:ext>
            </a:extLst>
          </p:cNvPr>
          <p:cNvSpPr txBox="1"/>
          <p:nvPr/>
        </p:nvSpPr>
        <p:spPr>
          <a:xfrm>
            <a:off x="3150706" y="4613437"/>
            <a:ext cx="27373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  <a:cs typeface="KoPubWorld돋움체 Light" panose="00000300000000000000" pitchFamily="2" charset="-127"/>
              </a:rPr>
              <a:t>지저분한 휴지통에 손 닿지 않고 쓰레기를 버리고 싶을 때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닉스곤체 M 2.0" panose="020B0600000101010101" pitchFamily="50" charset="-127"/>
              <a:ea typeface="닉스곤체 M 2.0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17FCFA-14D4-4EAC-B197-779D86524566}"/>
              </a:ext>
            </a:extLst>
          </p:cNvPr>
          <p:cNvSpPr txBox="1"/>
          <p:nvPr/>
        </p:nvSpPr>
        <p:spPr>
          <a:xfrm>
            <a:off x="6301407" y="4612265"/>
            <a:ext cx="27373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  <a:cs typeface="KoPubWorld돋움체 Light" panose="00000300000000000000" pitchFamily="2" charset="-127"/>
              </a:rPr>
              <a:t>휴지통이 넘치기 전에 휴지통을 미리미리 비우고 싶을 때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닉스곤체 M 2.0" panose="020B0600000101010101" pitchFamily="50" charset="-127"/>
              <a:ea typeface="닉스곤체 M 2.0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5B3AC4-D987-4716-9341-AE7A9709766F}"/>
              </a:ext>
            </a:extLst>
          </p:cNvPr>
          <p:cNvSpPr/>
          <p:nvPr/>
        </p:nvSpPr>
        <p:spPr>
          <a:xfrm>
            <a:off x="9496001" y="2245735"/>
            <a:ext cx="2568717" cy="220948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E25A94-6B4C-4F42-9578-363E11F12837}"/>
              </a:ext>
            </a:extLst>
          </p:cNvPr>
          <p:cNvSpPr txBox="1"/>
          <p:nvPr/>
        </p:nvSpPr>
        <p:spPr>
          <a:xfrm>
            <a:off x="9819466" y="2209679"/>
            <a:ext cx="20190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  <a:cs typeface="KoPubWorld돋움체 Light" panose="00000300000000000000" pitchFamily="2" charset="-127"/>
              </a:rPr>
              <a:t>네번째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B7E71A-3DDC-42BB-912D-6CD2D13AED91}"/>
              </a:ext>
            </a:extLst>
          </p:cNvPr>
          <p:cNvSpPr txBox="1"/>
          <p:nvPr/>
        </p:nvSpPr>
        <p:spPr>
          <a:xfrm>
            <a:off x="10726967" y="4568238"/>
            <a:ext cx="175583" cy="23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645D7B-6B48-4B5E-918D-40BC592D13BB}"/>
              </a:ext>
            </a:extLst>
          </p:cNvPr>
          <p:cNvSpPr txBox="1"/>
          <p:nvPr/>
        </p:nvSpPr>
        <p:spPr>
          <a:xfrm>
            <a:off x="9454610" y="4622062"/>
            <a:ext cx="27373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  <a:cs typeface="KoPubWorld돋움체 Light" panose="00000300000000000000" pitchFamily="2" charset="-127"/>
              </a:rPr>
              <a:t>여러가지 센서를 사용해 그 센서들도 같이 공부 할 수 있음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닉스곤체 M 2.0" panose="020B0600000101010101" pitchFamily="50" charset="-127"/>
              <a:ea typeface="닉스곤체 M 2.0" panose="020B0600000101010101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47235C6-BA20-40BB-A9D8-D06AAE12D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50" y="2615621"/>
            <a:ext cx="1872000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843074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366191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닉스곤체 B 2.0" panose="020B0600000101010101" pitchFamily="50" charset="-127"/>
                  <a:ea typeface="닉스곤체 B 2.0" panose="020B0600000101010101" pitchFamily="50" charset="-127"/>
                  <a:cs typeface="KoPubWorld돋움체 Light" panose="00000300000000000000" pitchFamily="2" charset="-127"/>
                </a:rPr>
                <a:t>차별화 내용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637641-9714-46E5-98C4-EBA6D438B2D5}"/>
              </a:ext>
            </a:extLst>
          </p:cNvPr>
          <p:cNvSpPr/>
          <p:nvPr/>
        </p:nvSpPr>
        <p:spPr>
          <a:xfrm>
            <a:off x="2948049" y="1983933"/>
            <a:ext cx="6901200" cy="13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704FD7C-3C9D-4974-88C7-F3DCCF620882}"/>
              </a:ext>
            </a:extLst>
          </p:cNvPr>
          <p:cNvSpPr/>
          <p:nvPr/>
        </p:nvSpPr>
        <p:spPr>
          <a:xfrm>
            <a:off x="2398849" y="1938692"/>
            <a:ext cx="1512000" cy="1512000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AD31B-B6FE-4852-BC30-B47DE445619B}"/>
              </a:ext>
            </a:extLst>
          </p:cNvPr>
          <p:cNvSpPr txBox="1"/>
          <p:nvPr/>
        </p:nvSpPr>
        <p:spPr>
          <a:xfrm>
            <a:off x="4221637" y="2452567"/>
            <a:ext cx="497562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  <a:cs typeface="KoPubWorld돋움체 Light" panose="00000300000000000000" pitchFamily="2" charset="-127"/>
              </a:rPr>
              <a:t>쓰레기가 꽉 차면 </a:t>
            </a: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  <a:cs typeface="KoPubWorld돋움체 Light" panose="00000300000000000000" pitchFamily="2" charset="-127"/>
              </a:rPr>
              <a:t>LED</a:t>
            </a:r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  <a:cs typeface="KoPubWorld돋움체 Light" panose="00000300000000000000" pitchFamily="2" charset="-127"/>
              </a:rPr>
              <a:t>에 불이 들어오게 함</a:t>
            </a:r>
            <a:endParaRPr lang="en-US" altLang="ko-KR" sz="1900" dirty="0">
              <a:solidFill>
                <a:schemeClr val="tx1">
                  <a:lumMod val="65000"/>
                  <a:lumOff val="35000"/>
                </a:schemeClr>
              </a:solidFill>
              <a:latin typeface="닉스곤체 M 2.0" panose="020B0600000101010101" pitchFamily="50" charset="-127"/>
              <a:ea typeface="닉스곤체 M 2.0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AAC71A-C469-43E1-B5DE-4512F1F97813}"/>
              </a:ext>
            </a:extLst>
          </p:cNvPr>
          <p:cNvSpPr/>
          <p:nvPr/>
        </p:nvSpPr>
        <p:spPr>
          <a:xfrm>
            <a:off x="2948049" y="3968246"/>
            <a:ext cx="6901200" cy="13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206615-EA21-4100-87BF-C35EFDF43329}"/>
              </a:ext>
            </a:extLst>
          </p:cNvPr>
          <p:cNvSpPr/>
          <p:nvPr/>
        </p:nvSpPr>
        <p:spPr>
          <a:xfrm>
            <a:off x="2398849" y="3919326"/>
            <a:ext cx="1512000" cy="1512000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래픽 25" descr="전구">
            <a:extLst>
              <a:ext uri="{FF2B5EF4-FFF2-40B4-BE49-F238E27FC236}">
                <a16:creationId xmlns:a16="http://schemas.microsoft.com/office/drawing/2014/main" id="{695DFBDA-047C-40C6-B2B0-B1AE15166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6849" y="2176928"/>
            <a:ext cx="936000" cy="936000"/>
          </a:xfrm>
          <a:prstGeom prst="rect">
            <a:avLst/>
          </a:prstGeom>
        </p:spPr>
      </p:pic>
      <p:pic>
        <p:nvPicPr>
          <p:cNvPr id="30" name="그래픽 29" descr="개수">
            <a:extLst>
              <a:ext uri="{FF2B5EF4-FFF2-40B4-BE49-F238E27FC236}">
                <a16:creationId xmlns:a16="http://schemas.microsoft.com/office/drawing/2014/main" id="{E0A09F0F-E361-46DC-843D-D0AE88712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6849" y="4207326"/>
            <a:ext cx="936000" cy="936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02DF3F-18FE-4379-87A2-6EBD10358AFB}"/>
              </a:ext>
            </a:extLst>
          </p:cNvPr>
          <p:cNvSpPr txBox="1"/>
          <p:nvPr/>
        </p:nvSpPr>
        <p:spPr>
          <a:xfrm>
            <a:off x="4405422" y="4441885"/>
            <a:ext cx="460805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  <a:cs typeface="KoPubWorld돋움체 Light" panose="00000300000000000000" pitchFamily="2" charset="-127"/>
              </a:rPr>
              <a:t>쓰레기통이 어느 정도 차면 소리가 나게 함</a:t>
            </a:r>
            <a:endParaRPr lang="en-US" altLang="ko-KR" sz="1900" dirty="0">
              <a:solidFill>
                <a:schemeClr val="tx1">
                  <a:lumMod val="65000"/>
                  <a:lumOff val="35000"/>
                </a:schemeClr>
              </a:solidFill>
              <a:latin typeface="닉스곤체 M 2.0" panose="020B0600000101010101" pitchFamily="50" charset="-127"/>
              <a:ea typeface="닉스곤체 M 2.0" panose="020B0600000101010101" pitchFamily="50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404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260857" y="188165"/>
            <a:ext cx="3998920" cy="830997"/>
            <a:chOff x="3819245" y="188165"/>
            <a:chExt cx="3998920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20875" y="317375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닉스곤체 B 2.0" panose="020B0600000101010101" pitchFamily="50" charset="-127"/>
                  <a:ea typeface="닉스곤체 B 2.0" panose="020B0600000101010101" pitchFamily="50" charset="-127"/>
                  <a:cs typeface="KoPubWorld돋움체 Light" panose="00000300000000000000" pitchFamily="2" charset="-127"/>
                </a:rPr>
                <a:t>프로젝트 설계 내용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DE45A7-95AC-4E18-A05A-89ED56D66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850988"/>
              </p:ext>
            </p:extLst>
          </p:nvPr>
        </p:nvGraphicFramePr>
        <p:xfrm>
          <a:off x="1152071" y="1832159"/>
          <a:ext cx="9887858" cy="406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3929">
                  <a:extLst>
                    <a:ext uri="{9D8B030D-6E8A-4147-A177-3AD203B41FA5}">
                      <a16:colId xmlns:a16="http://schemas.microsoft.com/office/drawing/2014/main" val="1900276343"/>
                    </a:ext>
                  </a:extLst>
                </a:gridCol>
                <a:gridCol w="4943929">
                  <a:extLst>
                    <a:ext uri="{9D8B030D-6E8A-4147-A177-3AD203B41FA5}">
                      <a16:colId xmlns:a16="http://schemas.microsoft.com/office/drawing/2014/main" val="14526965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b="0" i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초음파 센서 </a:t>
                      </a:r>
                      <a:r>
                        <a:rPr lang="en-US" altLang="ko-KR" sz="2500" b="0" i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– </a:t>
                      </a:r>
                      <a:r>
                        <a:rPr lang="ko-KR" altLang="en-US" sz="2500" b="0" i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휴지통 앞</a:t>
                      </a:r>
                    </a:p>
                  </a:txBody>
                  <a:tcPr>
                    <a:solidFill>
                      <a:srgbClr val="64DEC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500" b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O, </a:t>
                      </a:r>
                      <a:r>
                        <a:rPr lang="ko-KR" altLang="en-US" sz="2500" b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뚜껑 앞 움직임을 감지함</a:t>
                      </a:r>
                    </a:p>
                  </a:txBody>
                  <a:tcPr>
                    <a:solidFill>
                      <a:srgbClr val="64DE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7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초음파 센서 </a:t>
                      </a:r>
                      <a:r>
                        <a:rPr lang="en-US" altLang="ko-KR" sz="25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– </a:t>
                      </a:r>
                      <a:r>
                        <a:rPr lang="ko-KR" altLang="en-US" sz="25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휴지통 안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5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O, </a:t>
                      </a:r>
                      <a:r>
                        <a:rPr lang="ko-KR" altLang="en-US" sz="25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쓰레기 통 안에 어느 정도 찼는지 감지함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938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dirty="0" err="1">
                          <a:solidFill>
                            <a:schemeClr val="bg1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서보</a:t>
                      </a:r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 모터</a:t>
                      </a:r>
                    </a:p>
                  </a:txBody>
                  <a:tcPr>
                    <a:solidFill>
                      <a:srgbClr val="64DEC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500" dirty="0">
                          <a:solidFill>
                            <a:schemeClr val="bg1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O, </a:t>
                      </a:r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뚜껑이 자동으로 열리게 함</a:t>
                      </a:r>
                    </a:p>
                  </a:txBody>
                  <a:tcPr>
                    <a:solidFill>
                      <a:srgbClr val="64DE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83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소리 센서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5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O, </a:t>
                      </a:r>
                      <a:r>
                        <a:rPr lang="ko-KR" altLang="en-US" sz="25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소리가 울리게 함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475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500" dirty="0">
                          <a:solidFill>
                            <a:schemeClr val="bg1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LED</a:t>
                      </a:r>
                      <a:endParaRPr lang="ko-KR" altLang="en-US" sz="2500" dirty="0">
                        <a:solidFill>
                          <a:schemeClr val="bg1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solidFill>
                      <a:srgbClr val="64DEC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500" dirty="0">
                          <a:solidFill>
                            <a:schemeClr val="bg1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O, </a:t>
                      </a:r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휴지통 앞에 불이 들어오게 함</a:t>
                      </a:r>
                    </a:p>
                  </a:txBody>
                  <a:tcPr>
                    <a:solidFill>
                      <a:srgbClr val="64DE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979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텍스트 </a:t>
                      </a:r>
                      <a:r>
                        <a:rPr lang="en-US" altLang="ko-KR" sz="25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LCD</a:t>
                      </a:r>
                      <a:endParaRPr lang="ko-KR" altLang="en-US" sz="25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5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X, </a:t>
                      </a:r>
                      <a:r>
                        <a:rPr lang="ko-KR" altLang="en-US" sz="25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휴지통이 얼마나 찼는지 거리가 나오게 하려고 했지만 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367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휴지통 </a:t>
                      </a:r>
                      <a:r>
                        <a:rPr lang="en-US" altLang="ko-KR" sz="2500" dirty="0">
                          <a:solidFill>
                            <a:schemeClr val="bg1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</a:t>
                      </a:r>
                      <a:endParaRPr lang="ko-KR" altLang="en-US" sz="2500" dirty="0">
                        <a:solidFill>
                          <a:schemeClr val="bg1"/>
                        </a:solidFill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solidFill>
                      <a:srgbClr val="64DEC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500" dirty="0">
                          <a:solidFill>
                            <a:schemeClr val="bg1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X, </a:t>
                      </a:r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구멍 잘못 뚫어서 버림</a:t>
                      </a:r>
                    </a:p>
                  </a:txBody>
                  <a:tcPr>
                    <a:solidFill>
                      <a:srgbClr val="64DE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934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260857" y="188165"/>
            <a:ext cx="3998920" cy="830997"/>
            <a:chOff x="3819245" y="188165"/>
            <a:chExt cx="3998920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20875" y="317375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닉스곤체 B 2.0" panose="020B0600000101010101" pitchFamily="50" charset="-127"/>
                  <a:ea typeface="닉스곤체 B 2.0" panose="020B0600000101010101" pitchFamily="50" charset="-127"/>
                  <a:cs typeface="KoPubWorld돋움체 Light" panose="00000300000000000000" pitchFamily="2" charset="-127"/>
                </a:rPr>
                <a:t>하드웨어 구성 방법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C7B7DB-B3D3-41D3-95D5-2DBDBBFED3F5}"/>
              </a:ext>
            </a:extLst>
          </p:cNvPr>
          <p:cNvGrpSpPr/>
          <p:nvPr/>
        </p:nvGrpSpPr>
        <p:grpSpPr>
          <a:xfrm>
            <a:off x="608382" y="2030667"/>
            <a:ext cx="3456412" cy="3426856"/>
            <a:chOff x="-2079911" y="-4414217"/>
            <a:chExt cx="3456412" cy="342685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5705AF-7E3F-4EE1-AAFA-DF5991A0C3EC}"/>
                </a:ext>
              </a:extLst>
            </p:cNvPr>
            <p:cNvSpPr/>
            <p:nvPr/>
          </p:nvSpPr>
          <p:spPr>
            <a:xfrm>
              <a:off x="-1863499" y="-4248961"/>
              <a:ext cx="3240000" cy="3261600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374D96-F450-468F-BCE5-3F1C4AC6DE17}"/>
                </a:ext>
              </a:extLst>
            </p:cNvPr>
            <p:cNvSpPr/>
            <p:nvPr/>
          </p:nvSpPr>
          <p:spPr>
            <a:xfrm>
              <a:off x="-2079911" y="-4414217"/>
              <a:ext cx="3301200" cy="3301200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576291EE-B938-4A8B-9F48-9A8E085E5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5272" y="1267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87860472" descr="EMB00001250bdd1">
            <a:extLst>
              <a:ext uri="{FF2B5EF4-FFF2-40B4-BE49-F238E27FC236}">
                <a16:creationId xmlns:a16="http://schemas.microsoft.com/office/drawing/2014/main" id="{5E59EF26-8C8E-4F4E-9072-FF37FA2C2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25" y="2138538"/>
            <a:ext cx="3051627" cy="30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DE7B3E35-4426-4C12-96B9-F0BF482B5C7F}"/>
              </a:ext>
            </a:extLst>
          </p:cNvPr>
          <p:cNvGrpSpPr/>
          <p:nvPr/>
        </p:nvGrpSpPr>
        <p:grpSpPr>
          <a:xfrm>
            <a:off x="4370361" y="2030667"/>
            <a:ext cx="3456412" cy="3426856"/>
            <a:chOff x="-2079911" y="-4414217"/>
            <a:chExt cx="3456412" cy="342685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EA5C882-F391-4B95-8225-66B41BF39480}"/>
                </a:ext>
              </a:extLst>
            </p:cNvPr>
            <p:cNvSpPr/>
            <p:nvPr/>
          </p:nvSpPr>
          <p:spPr>
            <a:xfrm>
              <a:off x="-1863499" y="-4248961"/>
              <a:ext cx="3240000" cy="3261600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1539EFA-DD1B-41B4-B79C-B85A7ECD6F18}"/>
                </a:ext>
              </a:extLst>
            </p:cNvPr>
            <p:cNvSpPr/>
            <p:nvPr/>
          </p:nvSpPr>
          <p:spPr>
            <a:xfrm>
              <a:off x="-2079911" y="-4414217"/>
              <a:ext cx="3301200" cy="3301200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B551AF0-B9CE-4CAA-A0DD-E85968E6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232" y="2138538"/>
            <a:ext cx="3052800" cy="305280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7E7DB836-9660-4BEA-87F8-3F8A0A8589DE}"/>
              </a:ext>
            </a:extLst>
          </p:cNvPr>
          <p:cNvGrpSpPr/>
          <p:nvPr/>
        </p:nvGrpSpPr>
        <p:grpSpPr>
          <a:xfrm>
            <a:off x="8137393" y="2021775"/>
            <a:ext cx="3456412" cy="3426856"/>
            <a:chOff x="-2079911" y="-4414217"/>
            <a:chExt cx="3456412" cy="3426856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C08C650-B984-4F42-9C20-B176D98A8F79}"/>
                </a:ext>
              </a:extLst>
            </p:cNvPr>
            <p:cNvSpPr/>
            <p:nvPr/>
          </p:nvSpPr>
          <p:spPr>
            <a:xfrm>
              <a:off x="-1863499" y="-4248961"/>
              <a:ext cx="3240000" cy="3261600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E391C30-0C22-45A8-9BE4-EB43DC721EEC}"/>
                </a:ext>
              </a:extLst>
            </p:cNvPr>
            <p:cNvSpPr/>
            <p:nvPr/>
          </p:nvSpPr>
          <p:spPr>
            <a:xfrm>
              <a:off x="-2079911" y="-4414217"/>
              <a:ext cx="3301200" cy="3301200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5453DCF-5553-4715-92EC-83FAC8463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777" y="2138538"/>
            <a:ext cx="3052800" cy="30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09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260857" y="188165"/>
            <a:ext cx="3998920" cy="830997"/>
            <a:chOff x="3819245" y="188165"/>
            <a:chExt cx="3998920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20875" y="317375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닉스곤체 B 2.0" panose="020B0600000101010101" pitchFamily="50" charset="-127"/>
                  <a:ea typeface="닉스곤체 B 2.0" panose="020B0600000101010101" pitchFamily="50" charset="-127"/>
                  <a:cs typeface="KoPubWorld돋움체 Light" panose="00000300000000000000" pitchFamily="2" charset="-127"/>
                </a:rPr>
                <a:t>하드웨어 구성 방법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C7B7DB-B3D3-41D3-95D5-2DBDBBFED3F5}"/>
              </a:ext>
            </a:extLst>
          </p:cNvPr>
          <p:cNvGrpSpPr/>
          <p:nvPr/>
        </p:nvGrpSpPr>
        <p:grpSpPr>
          <a:xfrm>
            <a:off x="3141784" y="1972789"/>
            <a:ext cx="6260124" cy="3617836"/>
            <a:chOff x="-2079911" y="-4414217"/>
            <a:chExt cx="3456412" cy="342685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5705AF-7E3F-4EE1-AAFA-DF5991A0C3EC}"/>
                </a:ext>
              </a:extLst>
            </p:cNvPr>
            <p:cNvSpPr/>
            <p:nvPr/>
          </p:nvSpPr>
          <p:spPr>
            <a:xfrm>
              <a:off x="-1863499" y="-4248961"/>
              <a:ext cx="3240000" cy="3261600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374D96-F450-468F-BCE5-3F1C4AC6DE17}"/>
                </a:ext>
              </a:extLst>
            </p:cNvPr>
            <p:cNvSpPr/>
            <p:nvPr/>
          </p:nvSpPr>
          <p:spPr>
            <a:xfrm>
              <a:off x="-2079911" y="-4414217"/>
              <a:ext cx="3301200" cy="3301200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576291EE-B938-4A8B-9F48-9A8E085E5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5272" y="1267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KakaoTalk_20210622_211538340">
            <a:hlinkClick r:id="" action="ppaction://media"/>
            <a:extLst>
              <a:ext uri="{FF2B5EF4-FFF2-40B4-BE49-F238E27FC236}">
                <a16:creationId xmlns:a16="http://schemas.microsoft.com/office/drawing/2014/main" id="{09CB8417-1144-4395-A051-165A22B50C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2800" y="2176758"/>
            <a:ext cx="5486400" cy="307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0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260857" y="188165"/>
            <a:ext cx="3998920" cy="830997"/>
            <a:chOff x="3819245" y="188165"/>
            <a:chExt cx="3998920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20875" y="317375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닉스곤체 B 2.0" panose="020B0600000101010101" pitchFamily="50" charset="-127"/>
                  <a:ea typeface="닉스곤체 B 2.0" panose="020B0600000101010101" pitchFamily="50" charset="-127"/>
                  <a:cs typeface="KoPubWorld돋움체 Light" panose="00000300000000000000" pitchFamily="2" charset="-127"/>
                </a:rPr>
                <a:t>소프트웨어 구성 방법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C7B7DB-B3D3-41D3-95D5-2DBDBBFED3F5}"/>
              </a:ext>
            </a:extLst>
          </p:cNvPr>
          <p:cNvGrpSpPr/>
          <p:nvPr/>
        </p:nvGrpSpPr>
        <p:grpSpPr>
          <a:xfrm>
            <a:off x="1252855" y="1338838"/>
            <a:ext cx="9686290" cy="4971641"/>
            <a:chOff x="-3437041" y="-704787"/>
            <a:chExt cx="9686290" cy="497164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6C2C35D-6630-4D81-B912-08097FEFBFC8}"/>
                </a:ext>
              </a:extLst>
            </p:cNvPr>
            <p:cNvSpPr/>
            <p:nvPr/>
          </p:nvSpPr>
          <p:spPr>
            <a:xfrm>
              <a:off x="2192614" y="-566268"/>
              <a:ext cx="4056635" cy="4833122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5705AF-7E3F-4EE1-AAFA-DF5991A0C3EC}"/>
                </a:ext>
              </a:extLst>
            </p:cNvPr>
            <p:cNvSpPr/>
            <p:nvPr/>
          </p:nvSpPr>
          <p:spPr>
            <a:xfrm>
              <a:off x="-1650916" y="319603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293CCF-BB27-4D66-8E3F-A31FBB67941D}"/>
                </a:ext>
              </a:extLst>
            </p:cNvPr>
            <p:cNvSpPr txBox="1"/>
            <p:nvPr/>
          </p:nvSpPr>
          <p:spPr>
            <a:xfrm>
              <a:off x="2799226" y="2806835"/>
              <a:ext cx="970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입력하세요</a:t>
              </a:r>
              <a:endParaRPr lang="en-US" altLang="ko-KR" sz="1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75E108-6004-4086-A28A-A6A9CA33D37D}"/>
                </a:ext>
              </a:extLst>
            </p:cNvPr>
            <p:cNvSpPr txBox="1"/>
            <p:nvPr/>
          </p:nvSpPr>
          <p:spPr>
            <a:xfrm>
              <a:off x="2502669" y="3410339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6012F4-6AF8-4F27-AC0B-9C7C18A2AD51}"/>
                </a:ext>
              </a:extLst>
            </p:cNvPr>
            <p:cNvSpPr/>
            <p:nvPr/>
          </p:nvSpPr>
          <p:spPr>
            <a:xfrm>
              <a:off x="-3437041" y="-704787"/>
              <a:ext cx="5023038" cy="4833122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B9C6368-1582-498C-959E-10C147900D83}"/>
                </a:ext>
              </a:extLst>
            </p:cNvPr>
            <p:cNvSpPr/>
            <p:nvPr/>
          </p:nvSpPr>
          <p:spPr>
            <a:xfrm>
              <a:off x="-3038789" y="-566268"/>
              <a:ext cx="4813804" cy="4833122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001FD25-6717-413C-AAB8-335AE67A0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250"/>
          <a:stretch/>
        </p:blipFill>
        <p:spPr>
          <a:xfrm>
            <a:off x="1341052" y="1428887"/>
            <a:ext cx="4846320" cy="466725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E2361E-C04B-4CAC-94F3-4CDC11501E52}"/>
              </a:ext>
            </a:extLst>
          </p:cNvPr>
          <p:cNvSpPr/>
          <p:nvPr/>
        </p:nvSpPr>
        <p:spPr>
          <a:xfrm>
            <a:off x="6693492" y="1302839"/>
            <a:ext cx="4032548" cy="4869121"/>
          </a:xfrm>
          <a:prstGeom prst="rect">
            <a:avLst/>
          </a:prstGeom>
          <a:solidFill>
            <a:srgbClr val="64DECF"/>
          </a:solidFill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3BA8ED-82B1-4713-9E9D-63C143F869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375"/>
          <a:stretch/>
        </p:blipFill>
        <p:spPr>
          <a:xfrm>
            <a:off x="6777659" y="1397137"/>
            <a:ext cx="385572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46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557400" y="1832159"/>
            <a:ext cx="10389383" cy="398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초음파 센서</a:t>
            </a:r>
            <a:r>
              <a:rPr lang="en-US" altLang="ko-KR" sz="23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, </a:t>
            </a:r>
            <a:r>
              <a:rPr lang="ko-KR" altLang="en-US" sz="23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소리 센서의 코드와 회로 짜는 법을 알게 됨</a:t>
            </a:r>
            <a:endParaRPr lang="en-US" altLang="ko-KR" sz="23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fontAlgn="base"/>
            <a:endParaRPr lang="en-US" altLang="ko-KR" sz="23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2300" dirty="0" err="1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서보</a:t>
            </a:r>
            <a:r>
              <a:rPr lang="ko-KR" altLang="en-US" sz="23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모터가 어떻게 움직이는지</a:t>
            </a:r>
            <a:r>
              <a:rPr lang="en-US" altLang="ko-KR" sz="23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, </a:t>
            </a:r>
            <a:r>
              <a:rPr lang="ko-KR" altLang="en-US" sz="23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어떻게 달아야 하는지 알게 됨</a:t>
            </a:r>
            <a:endParaRPr lang="en-US" altLang="ko-KR" sz="23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fontAlgn="base"/>
            <a:endParaRPr lang="en-US" altLang="ko-KR" sz="23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소리 센서가 한 음만 내는게 아니라 코드만 바꾸면 여러 소리도 낼 수 있음을 알게 됨</a:t>
            </a:r>
            <a:endParaRPr lang="en-US" altLang="ko-KR" sz="23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fontAlgn="base"/>
            <a:endParaRPr lang="en-US" altLang="ko-KR" sz="23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fontAlgn="base"/>
            <a:endParaRPr lang="en-US" altLang="ko-KR" sz="2300" dirty="0"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fontAlgn="base"/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유튜브 </a:t>
            </a:r>
            <a:r>
              <a:rPr lang="ko-KR" altLang="en-US" sz="2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웹팝콘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https://youtu.be/GlsioxWZErc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fontAlgn="base"/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fontAlgn="base"/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유튜브 </a:t>
            </a:r>
            <a:r>
              <a:rPr lang="ko-KR" altLang="en-US" sz="2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아두이노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연구소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https://youtu.be/vJIW6jLHbWY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M 2.0" panose="020B0600000101010101" pitchFamily="50" charset="-127"/>
                <a:ea typeface="닉스곤체 M 2.0" panose="020B0600000101010101" pitchFamily="50" charset="-127"/>
              </a:rPr>
              <a:t> </a:t>
            </a:r>
            <a:endParaRPr lang="ko-KR" altLang="en-US" sz="2100" dirty="0">
              <a:solidFill>
                <a:schemeClr val="tx1">
                  <a:lumMod val="65000"/>
                  <a:lumOff val="35000"/>
                </a:schemeClr>
              </a:solidFill>
              <a:latin typeface="닉스곤체 M 2.0" panose="020B0600000101010101" pitchFamily="50" charset="-127"/>
              <a:ea typeface="닉스곤체 M 2.0" panose="020B0600000101010101" pitchFamily="50" charset="-127"/>
            </a:endParaRPr>
          </a:p>
          <a:p>
            <a:pPr algn="ctr"/>
            <a:endParaRPr lang="ko-KR" altLang="en-US" sz="2300" dirty="0">
              <a:solidFill>
                <a:schemeClr val="tx1">
                  <a:lumMod val="65000"/>
                  <a:lumOff val="35000"/>
                </a:schemeClr>
              </a:solidFill>
              <a:latin typeface="닉스곤체 M 2.0" panose="020B0600000101010101" pitchFamily="50" charset="-127"/>
              <a:ea typeface="닉스곤체 M 2.0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3ECD3A-482D-40A3-8714-AC182DDC7A81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FF565E4-D71C-48D6-BC43-5126694CF43B}"/>
              </a:ext>
            </a:extLst>
          </p:cNvPr>
          <p:cNvGrpSpPr/>
          <p:nvPr/>
        </p:nvGrpSpPr>
        <p:grpSpPr>
          <a:xfrm>
            <a:off x="4278290" y="188165"/>
            <a:ext cx="4074453" cy="830997"/>
            <a:chOff x="3819245" y="188165"/>
            <a:chExt cx="4074453" cy="8309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B804745-C6C5-4167-9B50-586BA1FD0DBF}"/>
                </a:ext>
              </a:extLst>
            </p:cNvPr>
            <p:cNvSpPr/>
            <p:nvPr/>
          </p:nvSpPr>
          <p:spPr>
            <a:xfrm>
              <a:off x="4696408" y="315915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닉스곤체 B 2.0" panose="020B0600000101010101" pitchFamily="50" charset="-127"/>
                  <a:ea typeface="닉스곤체 B 2.0" panose="020B0600000101010101" pitchFamily="50" charset="-127"/>
                  <a:cs typeface="KoPubWorld돋움체 Bold" panose="00000800000000000000" pitchFamily="2" charset="-127"/>
                </a:rPr>
                <a:t>알게 된 점 및 참고 사이트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D8FD2D-0773-440C-9931-321B9C944258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6500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251</Words>
  <Application>Microsoft Office PowerPoint</Application>
  <PresentationFormat>와이드스크린</PresentationFormat>
  <Paragraphs>66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교보 손글씨 2019</vt:lpstr>
      <vt:lpstr>Arial</vt:lpstr>
      <vt:lpstr>KoPubWorld돋움체 Light</vt:lpstr>
      <vt:lpstr>닉스곤체 M 2.0</vt:lpstr>
      <vt:lpstr>Swis721 BdOul BT</vt:lpstr>
      <vt:lpstr>닉스곤체 B 2.0</vt:lpstr>
      <vt:lpstr>KoPubWorld돋움체 Bold</vt:lpstr>
      <vt:lpstr>맑은 고딕</vt:lpstr>
      <vt:lpstr>Sandoll 삼립호빵체 TTF Outline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SW2114</cp:lastModifiedBy>
  <cp:revision>47</cp:revision>
  <dcterms:created xsi:type="dcterms:W3CDTF">2020-01-03T14:16:53Z</dcterms:created>
  <dcterms:modified xsi:type="dcterms:W3CDTF">2021-06-23T01:06:56Z</dcterms:modified>
</cp:coreProperties>
</file>